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Syed </a:t>
            </a:r>
            <a:r>
              <a:rPr lang="en-US" dirty="0" err="1" smtClean="0">
                <a:solidFill>
                  <a:schemeClr val="bg2"/>
                </a:solidFill>
                <a:latin typeface="Abadi"/>
                <a:ea typeface="SF Pro" pitchFamily="2" charset="0"/>
                <a:cs typeface="SF Pro" pitchFamily="2" charset="0"/>
              </a:rPr>
              <a:t>Ahmour</a:t>
            </a:r>
            <a:r>
              <a:rPr lang="en-US" dirty="0" smtClean="0">
                <a:solidFill>
                  <a:schemeClr val="bg2"/>
                </a:solidFill>
                <a:latin typeface="Abadi"/>
                <a:ea typeface="SF Pro" pitchFamily="2" charset="0"/>
                <a:cs typeface="SF Pro" pitchFamily="2" charset="0"/>
              </a:rPr>
              <a:t> Ali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28</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January,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76999" y="1825625"/>
            <a:ext cx="4808611" cy="4351338"/>
          </a:xfrm>
          <a:prstGeom prst="rect">
            <a:avLst/>
          </a:prstGeom>
        </p:spPr>
        <p:txBody>
          <a:bodyPr/>
          <a:lstStyle/>
          <a:p>
            <a:r>
              <a:rPr lang="en-US" sz="1800" dirty="0">
                <a:solidFill>
                  <a:schemeClr val="accent3">
                    <a:lumMod val="25000"/>
                  </a:schemeClr>
                </a:solidFill>
                <a:latin typeface="Abadi" panose="020B0604020104020204"/>
              </a:rPr>
              <a:t>We performed exploratory data analysis and determined the training labels.</a:t>
            </a:r>
          </a:p>
          <a:p>
            <a:r>
              <a:rPr lang="en-US" sz="1800" dirty="0">
                <a:solidFill>
                  <a:schemeClr val="accent3">
                    <a:lumMod val="25000"/>
                  </a:schemeClr>
                </a:solidFill>
                <a:latin typeface="Abadi" panose="020B0604020104020204"/>
              </a:rPr>
              <a:t>We calculated the number of launches at each site, and the number and occurrence of each orbits</a:t>
            </a:r>
          </a:p>
          <a:p>
            <a:r>
              <a:rPr lang="en-US" sz="1800" dirty="0">
                <a:solidFill>
                  <a:schemeClr val="accent3">
                    <a:lumMod val="25000"/>
                  </a:schemeClr>
                </a:solidFill>
                <a:latin typeface="Abadi" panose="020B0604020104020204"/>
              </a:rPr>
              <a:t>We created landing outcome label from outcome column and exported the results to csv.</a:t>
            </a:r>
          </a:p>
          <a:p>
            <a:pPr>
              <a:lnSpc>
                <a:spcPct val="100000"/>
              </a:lnSpc>
              <a:spcBef>
                <a:spcPts val="1400"/>
              </a:spcBef>
            </a:pPr>
            <a:r>
              <a:rPr lang="en-US" sz="1800" dirty="0">
                <a:solidFill>
                  <a:schemeClr val="accent3">
                    <a:lumMod val="25000"/>
                  </a:schemeClr>
                </a:solidFill>
                <a:latin typeface="Abadi" panose="020B0604020104020204"/>
              </a:rPr>
              <a:t>The link to the notebook </a:t>
            </a:r>
            <a:r>
              <a:rPr lang="en-US" sz="1800" dirty="0" smtClean="0">
                <a:solidFill>
                  <a:schemeClr val="accent3">
                    <a:lumMod val="25000"/>
                  </a:schemeClr>
                </a:solidFill>
                <a:latin typeface="Abadi" panose="020B0604020104020204"/>
              </a:rPr>
              <a:t>is:</a:t>
            </a:r>
          </a:p>
          <a:p>
            <a:pPr marL="0" indent="0">
              <a:lnSpc>
                <a:spcPct val="100000"/>
              </a:lnSpc>
              <a:spcBef>
                <a:spcPts val="1400"/>
              </a:spcBef>
              <a:buNone/>
            </a:pPr>
            <a:r>
              <a:rPr lang="en-US" sz="1800" dirty="0" smtClean="0">
                <a:latin typeface="Abadi" panose="020B0604020104020204"/>
              </a:rPr>
              <a:t>https</a:t>
            </a:r>
            <a:r>
              <a:rPr lang="en-US" sz="1800" dirty="0">
                <a:latin typeface="Abadi" panose="020B0604020104020204"/>
              </a:rPr>
              <a:t>://github.com/Ahmour-Ali/IBM-Data-Science-Capstone/blob/147c44d20b716626816f06d62b2a8aea044753f7/labs-jupyter-spacex-Data%20wrangling.ipynb</a:t>
            </a:r>
          </a:p>
          <a:p>
            <a:endParaRPr lang="en-US" sz="1800" dirty="0">
              <a:latin typeface="Abadi" panose="020B0604020104020204"/>
            </a:endParaRPr>
          </a:p>
          <a:p>
            <a:endParaRPr lang="en-US" sz="1800" dirty="0">
              <a:latin typeface="Abadi" panose="020B0604020104020204"/>
            </a:endParaRPr>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stretch>
            <a:fillRect/>
          </a:stretch>
        </p:blipFill>
        <p:spPr>
          <a:xfrm>
            <a:off x="770011" y="1799800"/>
            <a:ext cx="5026408" cy="351367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278880" y="4749451"/>
            <a:ext cx="5006731" cy="1864043"/>
          </a:xfrm>
          <a:prstGeom prst="rect">
            <a:avLst/>
          </a:prstGeom>
        </p:spPr>
        <p:txBody>
          <a:bodyPr lIns="91440" tIns="45720" rIns="91440" bIns="45720" anchor="t"/>
          <a:lstStyle/>
          <a:p>
            <a:r>
              <a:rPr lang="en-US" sz="2000" dirty="0">
                <a:solidFill>
                  <a:schemeClr val="accent3">
                    <a:lumMod val="25000"/>
                  </a:schemeClr>
                </a:solidFill>
                <a:latin typeface="Abadi" panose="020B0604020104020204"/>
              </a:rPr>
              <a:t>The link to the notebook </a:t>
            </a:r>
            <a:r>
              <a:rPr lang="en-US" sz="2000" dirty="0" smtClean="0">
                <a:solidFill>
                  <a:schemeClr val="accent3">
                    <a:lumMod val="25000"/>
                  </a:schemeClr>
                </a:solidFill>
                <a:latin typeface="Abadi" panose="020B0604020104020204"/>
              </a:rPr>
              <a:t>is: </a:t>
            </a:r>
            <a:r>
              <a:rPr lang="en-US" sz="2000" dirty="0" smtClean="0">
                <a:latin typeface="Abadi" panose="020B0604020104020204"/>
              </a:rPr>
              <a:t>https</a:t>
            </a:r>
            <a:r>
              <a:rPr lang="en-US" sz="2000" dirty="0">
                <a:latin typeface="Abadi" panose="020B0604020104020204"/>
              </a:rPr>
              <a:t>://github.com/Ahmour-Ali/IBM-Data-Science-Capstone/blob/386fc49ddc7dba98c17fff05c92f03e461659c82/jupyter-labs-eda-dataviz.ipynb.jupyterlite.ipynb</a:t>
            </a: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stretch>
            <a:fillRect/>
          </a:stretch>
        </p:blipFill>
        <p:spPr>
          <a:xfrm>
            <a:off x="1508760" y="3779520"/>
            <a:ext cx="3763466" cy="2813972"/>
          </a:xfrm>
          <a:prstGeom prst="rect">
            <a:avLst/>
          </a:prstGeom>
        </p:spPr>
      </p:pic>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1272149" y="1575377"/>
            <a:ext cx="500673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a:t>
            </a:r>
            <a:endParaRPr lang="en-US" sz="2400" dirty="0"/>
          </a:p>
        </p:txBody>
      </p:sp>
      <p:pic>
        <p:nvPicPr>
          <p:cNvPr id="7" name="Picture 6"/>
          <p:cNvPicPr>
            <a:picLocks noChangeAspect="1"/>
          </p:cNvPicPr>
          <p:nvPr/>
        </p:nvPicPr>
        <p:blipFill>
          <a:blip r:embed="rId4"/>
          <a:stretch>
            <a:fillRect/>
          </a:stretch>
        </p:blipFill>
        <p:spPr>
          <a:xfrm>
            <a:off x="6660270" y="1443009"/>
            <a:ext cx="4243949" cy="29511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80966"/>
            <a:ext cx="10515600" cy="5187473"/>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a:rPr>
              <a:t>We loaded the </a:t>
            </a:r>
            <a:r>
              <a:rPr lang="en-US" sz="1600" dirty="0" err="1">
                <a:solidFill>
                  <a:schemeClr val="accent3">
                    <a:lumMod val="25000"/>
                  </a:schemeClr>
                </a:solidFill>
                <a:latin typeface="Abadi"/>
              </a:rPr>
              <a:t>SpaceX</a:t>
            </a:r>
            <a:r>
              <a:rPr lang="en-US" sz="1600" dirty="0">
                <a:solidFill>
                  <a:schemeClr val="accent3">
                    <a:lumMod val="25000"/>
                  </a:schemeClr>
                </a:solidFill>
                <a:latin typeface="Abadi"/>
              </a:rPr>
              <a:t> dataset into a </a:t>
            </a:r>
            <a:r>
              <a:rPr lang="en-US" sz="1600" dirty="0" err="1">
                <a:solidFill>
                  <a:schemeClr val="accent3">
                    <a:lumMod val="25000"/>
                  </a:schemeClr>
                </a:solidFill>
                <a:latin typeface="Abadi"/>
              </a:rPr>
              <a:t>PostgreSQL</a:t>
            </a:r>
            <a:r>
              <a:rPr lang="en-US" sz="1600" dirty="0">
                <a:solidFill>
                  <a:schemeClr val="accent3">
                    <a:lumMod val="25000"/>
                  </a:schemeClr>
                </a:solidFill>
                <a:latin typeface="Abadi"/>
              </a:rPr>
              <a:t> database without leaving the </a:t>
            </a:r>
            <a:r>
              <a:rPr lang="en-US" sz="1600" dirty="0" err="1">
                <a:solidFill>
                  <a:schemeClr val="accent3">
                    <a:lumMod val="25000"/>
                  </a:schemeClr>
                </a:solidFill>
                <a:latin typeface="Abadi"/>
              </a:rPr>
              <a:t>jupyter</a:t>
            </a:r>
            <a:r>
              <a:rPr lang="en-US" sz="1600" dirty="0">
                <a:solidFill>
                  <a:schemeClr val="accent3">
                    <a:lumMod val="25000"/>
                  </a:schemeClr>
                </a:solidFill>
                <a:latin typeface="Abadi"/>
              </a:rPr>
              <a:t> </a:t>
            </a:r>
            <a:r>
              <a:rPr lang="en-US" sz="1600" dirty="0" smtClean="0">
                <a:solidFill>
                  <a:schemeClr val="accent3">
                    <a:lumMod val="25000"/>
                  </a:schemeClr>
                </a:solidFill>
                <a:latin typeface="Abadi"/>
              </a:rPr>
              <a:t>notebook. We </a:t>
            </a:r>
            <a:r>
              <a:rPr lang="en-US" sz="1600" dirty="0">
                <a:solidFill>
                  <a:schemeClr val="accent3">
                    <a:lumMod val="25000"/>
                  </a:schemeClr>
                </a:solidFill>
                <a:latin typeface="Abadi"/>
              </a:rPr>
              <a:t>applied EDA with SQL to get insight from the data. We wrote queries to find out for instance</a:t>
            </a:r>
            <a:r>
              <a:rPr lang="en-US" sz="1600" dirty="0" smtClean="0">
                <a:solidFill>
                  <a:schemeClr val="accent3">
                    <a:lumMod val="25000"/>
                  </a:schemeClr>
                </a:solidFill>
                <a:latin typeface="Abadi"/>
              </a:rPr>
              <a:t>:</a:t>
            </a:r>
            <a:endParaRPr lang="en-US" sz="1600" dirty="0">
              <a:solidFill>
                <a:schemeClr val="accent3">
                  <a:lumMod val="25000"/>
                </a:schemeClr>
              </a:solidFill>
              <a:latin typeface="Abadi"/>
            </a:endParaRPr>
          </a:p>
          <a:p>
            <a:pPr lvl="1">
              <a:lnSpc>
                <a:spcPct val="100000"/>
              </a:lnSpc>
              <a:spcBef>
                <a:spcPts val="1400"/>
              </a:spcBef>
            </a:pPr>
            <a:r>
              <a:rPr lang="en-US" sz="1600" dirty="0" smtClean="0">
                <a:latin typeface="Abadi" panose="020B0604020104020204"/>
              </a:rPr>
              <a:t>The names of the unique launch sites in the space mission</a:t>
            </a:r>
          </a:p>
          <a:p>
            <a:pPr lvl="1">
              <a:lnSpc>
                <a:spcPct val="100000"/>
              </a:lnSpc>
              <a:spcBef>
                <a:spcPts val="1400"/>
              </a:spcBef>
            </a:pPr>
            <a:r>
              <a:rPr lang="en-US" sz="1600" dirty="0" smtClean="0">
                <a:latin typeface="Abadi" panose="020B0604020104020204"/>
              </a:rPr>
              <a:t>5 records where launch sites begin with the string 'CCA'</a:t>
            </a:r>
          </a:p>
          <a:p>
            <a:pPr lvl="1">
              <a:lnSpc>
                <a:spcPct val="100000"/>
              </a:lnSpc>
              <a:spcBef>
                <a:spcPts val="1400"/>
              </a:spcBef>
            </a:pPr>
            <a:r>
              <a:rPr lang="en-US" sz="1600" dirty="0" smtClean="0">
                <a:latin typeface="Abadi" panose="020B0604020104020204"/>
              </a:rPr>
              <a:t>The total payload mass carried by boosters launched by NASA (CRS)</a:t>
            </a:r>
          </a:p>
          <a:p>
            <a:pPr lvl="1">
              <a:lnSpc>
                <a:spcPct val="100000"/>
              </a:lnSpc>
              <a:spcBef>
                <a:spcPts val="1400"/>
              </a:spcBef>
            </a:pPr>
            <a:r>
              <a:rPr lang="en-US" sz="1600" dirty="0" smtClean="0">
                <a:latin typeface="Abadi" panose="020B0604020104020204"/>
              </a:rPr>
              <a:t>Average payload mass carried by booster version F9 v1.1</a:t>
            </a:r>
          </a:p>
          <a:p>
            <a:pPr lvl="1">
              <a:lnSpc>
                <a:spcPct val="100000"/>
              </a:lnSpc>
              <a:spcBef>
                <a:spcPts val="1400"/>
              </a:spcBef>
            </a:pPr>
            <a:r>
              <a:rPr lang="en-US" sz="1600" dirty="0" smtClean="0">
                <a:latin typeface="Abadi" panose="020B0604020104020204"/>
              </a:rPr>
              <a:t>Date when the first </a:t>
            </a:r>
            <a:r>
              <a:rPr lang="en-US" sz="1600" dirty="0" err="1" smtClean="0">
                <a:latin typeface="Abadi" panose="020B0604020104020204"/>
              </a:rPr>
              <a:t>succesful</a:t>
            </a:r>
            <a:r>
              <a:rPr lang="en-US" sz="1600" dirty="0" smtClean="0">
                <a:latin typeface="Abadi" panose="020B0604020104020204"/>
              </a:rPr>
              <a:t> landing outcome in ground pad was </a:t>
            </a:r>
            <a:r>
              <a:rPr lang="en-US" sz="1600" dirty="0" err="1" smtClean="0">
                <a:latin typeface="Abadi" panose="020B0604020104020204"/>
              </a:rPr>
              <a:t>acheived</a:t>
            </a:r>
            <a:r>
              <a:rPr lang="en-US" sz="1600" dirty="0" smtClean="0">
                <a:latin typeface="Abadi" panose="020B0604020104020204"/>
              </a:rPr>
              <a:t>.</a:t>
            </a:r>
          </a:p>
          <a:p>
            <a:pPr lvl="1">
              <a:lnSpc>
                <a:spcPct val="100000"/>
              </a:lnSpc>
              <a:spcBef>
                <a:spcPts val="1400"/>
              </a:spcBef>
            </a:pPr>
            <a:r>
              <a:rPr lang="en-US" sz="1600" dirty="0" smtClean="0">
                <a:latin typeface="Abadi" panose="020B0604020104020204"/>
              </a:rPr>
              <a:t>Total number of successful and failure mission outcomes</a:t>
            </a:r>
          </a:p>
          <a:p>
            <a:pPr lvl="1">
              <a:lnSpc>
                <a:spcPct val="100000"/>
              </a:lnSpc>
              <a:spcBef>
                <a:spcPts val="1400"/>
              </a:spcBef>
            </a:pPr>
            <a:r>
              <a:rPr lang="en-US" sz="1600" dirty="0" smtClean="0">
                <a:latin typeface="Abadi" panose="020B0604020104020204"/>
              </a:rPr>
              <a:t>Names of the </a:t>
            </a:r>
            <a:r>
              <a:rPr lang="en-US" sz="1600" dirty="0" err="1" smtClean="0">
                <a:latin typeface="Abadi" panose="020B0604020104020204"/>
              </a:rPr>
              <a:t>booster_versions</a:t>
            </a:r>
            <a:r>
              <a:rPr lang="en-US" sz="1600" dirty="0" smtClean="0">
                <a:latin typeface="Abadi" panose="020B0604020104020204"/>
              </a:rPr>
              <a:t> which have carried the maximum payload mass.</a:t>
            </a:r>
            <a:endParaRPr lang="en-US" sz="1600" dirty="0" smtClean="0">
              <a:solidFill>
                <a:schemeClr val="accent3">
                  <a:lumMod val="25000"/>
                </a:schemeClr>
              </a:solidFill>
              <a:latin typeface="Abadi" panose="020B0604020104020204"/>
            </a:endParaRPr>
          </a:p>
          <a:p>
            <a:pPr>
              <a:lnSpc>
                <a:spcPct val="100000"/>
              </a:lnSpc>
              <a:spcBef>
                <a:spcPts val="1400"/>
              </a:spcBef>
            </a:pPr>
            <a:r>
              <a:rPr lang="en-US" sz="1600" dirty="0" smtClean="0">
                <a:solidFill>
                  <a:schemeClr val="accent3">
                    <a:lumMod val="25000"/>
                  </a:schemeClr>
                </a:solidFill>
                <a:latin typeface="Abadi" panose="020B0604020104020204"/>
              </a:rPr>
              <a:t>The </a:t>
            </a:r>
            <a:r>
              <a:rPr lang="en-US" sz="1600" dirty="0">
                <a:solidFill>
                  <a:schemeClr val="accent3">
                    <a:lumMod val="25000"/>
                  </a:schemeClr>
                </a:solidFill>
                <a:latin typeface="Abadi"/>
              </a:rPr>
              <a:t>link to the notebook </a:t>
            </a:r>
            <a:r>
              <a:rPr lang="en-US" sz="1600" dirty="0" smtClean="0">
                <a:solidFill>
                  <a:schemeClr val="accent3">
                    <a:lumMod val="25000"/>
                  </a:schemeClr>
                </a:solidFill>
                <a:latin typeface="Abadi"/>
              </a:rPr>
              <a:t>is</a:t>
            </a:r>
            <a:r>
              <a:rPr lang="en-US" sz="1600" dirty="0">
                <a:solidFill>
                  <a:schemeClr val="accent3">
                    <a:lumMod val="25000"/>
                  </a:schemeClr>
                </a:solidFill>
                <a:latin typeface="Abadi"/>
              </a:rPr>
              <a:t>: </a:t>
            </a:r>
            <a:endParaRPr lang="en-US" sz="1600" dirty="0" smtClean="0">
              <a:solidFill>
                <a:schemeClr val="accent3">
                  <a:lumMod val="25000"/>
                </a:schemeClr>
              </a:solidFill>
              <a:latin typeface="Abadi"/>
            </a:endParaRPr>
          </a:p>
          <a:p>
            <a:pPr marL="0" indent="0">
              <a:lnSpc>
                <a:spcPct val="100000"/>
              </a:lnSpc>
              <a:spcBef>
                <a:spcPts val="1400"/>
              </a:spcBef>
              <a:buNone/>
            </a:pPr>
            <a:r>
              <a:rPr lang="en-US" sz="1600" dirty="0" smtClean="0">
                <a:solidFill>
                  <a:schemeClr val="accent3">
                    <a:lumMod val="25000"/>
                  </a:schemeClr>
                </a:solidFill>
                <a:latin typeface="Abadi"/>
              </a:rPr>
              <a:t>https</a:t>
            </a:r>
            <a:r>
              <a:rPr lang="en-US" sz="1600" dirty="0">
                <a:solidFill>
                  <a:schemeClr val="accent3">
                    <a:lumMod val="25000"/>
                  </a:schemeClr>
                </a:solidFill>
                <a:latin typeface="Abadi"/>
              </a:rPr>
              <a:t>://github.com/Ahmour-Ali/IBM-Data-Science-Capstone/blob/e54caf2c439308b8bc65b1fcf69d4843d185a65e/jupyter-labs-eda-sql-coursera_sqllite.ipynb</a:t>
            </a:r>
            <a:endParaRPr lang="en-US" sz="1600" dirty="0">
              <a:latin typeface="Abadi" panose="020B0604020104020204"/>
            </a:endParaRPr>
          </a:p>
          <a:p>
            <a:endParaRPr lang="en-US" sz="1600" dirty="0">
              <a:latin typeface="Abadi" panose="020B0604020104020204"/>
            </a:endParaRPr>
          </a:p>
          <a:p>
            <a:endParaRPr lang="en-US" sz="1600" dirty="0">
              <a:latin typeface="Abadi" panose="020B0604020104020204"/>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51020"/>
            <a:ext cx="10515600" cy="5217419"/>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a:rPr>
              <a:t>We marked all launch sites, and added map objects such as markers, circles, lines to mark the success or failure of launches for each site on the folium map.</a:t>
            </a:r>
          </a:p>
          <a:p>
            <a:pPr>
              <a:lnSpc>
                <a:spcPct val="100000"/>
              </a:lnSpc>
              <a:spcBef>
                <a:spcPts val="1400"/>
              </a:spcBef>
            </a:pPr>
            <a:r>
              <a:rPr lang="en-US" sz="1800" dirty="0">
                <a:solidFill>
                  <a:schemeClr val="accent3">
                    <a:lumMod val="25000"/>
                  </a:schemeClr>
                </a:solidFill>
                <a:latin typeface="Abadi" panose="020B0604020104020204"/>
              </a:rPr>
              <a:t>We assigned the feature launch outcomes (failure or success) to class 0 and 1.i.e., 0 for failure, and 1 for success.</a:t>
            </a:r>
          </a:p>
          <a:p>
            <a:pPr>
              <a:lnSpc>
                <a:spcPct val="100000"/>
              </a:lnSpc>
              <a:spcBef>
                <a:spcPts val="1400"/>
              </a:spcBef>
            </a:pPr>
            <a:r>
              <a:rPr lang="en-US" sz="1800" dirty="0">
                <a:solidFill>
                  <a:schemeClr val="accent3">
                    <a:lumMod val="25000"/>
                  </a:schemeClr>
                </a:solidFill>
                <a:latin typeface="Abadi" panose="020B0604020104020204"/>
              </a:rPr>
              <a:t>Using the color-labeled marker clusters, we identified which launch sites have relatively high success rate. </a:t>
            </a:r>
          </a:p>
          <a:p>
            <a:pPr>
              <a:lnSpc>
                <a:spcPct val="100000"/>
              </a:lnSpc>
              <a:spcBef>
                <a:spcPts val="1400"/>
              </a:spcBef>
            </a:pPr>
            <a:r>
              <a:rPr lang="en-US" sz="1800" dirty="0">
                <a:solidFill>
                  <a:schemeClr val="accent3">
                    <a:lumMod val="25000"/>
                  </a:schemeClr>
                </a:solidFill>
                <a:latin typeface="Abadi" panose="020B0604020104020204"/>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a:rPr>
              <a:t>Do launch sites keep certain distance away from cities.</a:t>
            </a:r>
          </a:p>
          <a:p>
            <a:r>
              <a:rPr lang="en-US" sz="1800" dirty="0">
                <a:solidFill>
                  <a:schemeClr val="accent3">
                    <a:lumMod val="25000"/>
                  </a:schemeClr>
                </a:solidFill>
                <a:latin typeface="Abadi"/>
              </a:rPr>
              <a:t>The link to the notebook is: </a:t>
            </a:r>
            <a:endParaRPr lang="en-US" sz="1800" dirty="0" smtClean="0">
              <a:solidFill>
                <a:schemeClr val="accent3">
                  <a:lumMod val="25000"/>
                </a:schemeClr>
              </a:solidFill>
              <a:latin typeface="Abadi"/>
            </a:endParaRPr>
          </a:p>
          <a:p>
            <a:pPr marL="0" indent="0">
              <a:buNone/>
            </a:pPr>
            <a:r>
              <a:rPr lang="en-US" sz="1800" dirty="0" smtClean="0">
                <a:solidFill>
                  <a:schemeClr val="accent3">
                    <a:lumMod val="25000"/>
                  </a:schemeClr>
                </a:solidFill>
                <a:latin typeface="Abadi"/>
              </a:rPr>
              <a:t>https</a:t>
            </a:r>
            <a:r>
              <a:rPr lang="en-US" sz="1800" dirty="0">
                <a:solidFill>
                  <a:schemeClr val="accent3">
                    <a:lumMod val="25000"/>
                  </a:schemeClr>
                </a:solidFill>
                <a:latin typeface="Abadi"/>
              </a:rPr>
              <a:t>://github.com/Ahmour-Ali/IBM-Data-Science-Capstone/blob/4446cbd76ddfabea71239155dcdc7009853eb21c/lab_jupyter_launch_site_location.jupyterlite.ipynb</a:t>
            </a:r>
          </a:p>
          <a:p>
            <a:endParaRPr lang="en-US" sz="1800" dirty="0">
              <a:latin typeface="Abadi" panose="020B0604020104020204"/>
            </a:endParaRPr>
          </a:p>
          <a:p>
            <a:endParaRPr lang="en-US" sz="1800" dirty="0">
              <a:latin typeface="Abadi" panose="020B0604020104020204"/>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a:rPr>
              <a:t>We built an interactive dashboard with </a:t>
            </a:r>
            <a:r>
              <a:rPr lang="en-US" sz="2000" dirty="0" err="1">
                <a:solidFill>
                  <a:schemeClr val="accent3">
                    <a:lumMod val="25000"/>
                  </a:schemeClr>
                </a:solidFill>
                <a:latin typeface="Abadi" panose="020B0604020104020204"/>
              </a:rPr>
              <a:t>Plotly</a:t>
            </a:r>
            <a:r>
              <a:rPr lang="en-US" sz="2000" dirty="0">
                <a:solidFill>
                  <a:schemeClr val="accent3">
                    <a:lumMod val="25000"/>
                  </a:schemeClr>
                </a:solidFill>
                <a:latin typeface="Abadi"/>
              </a:rPr>
              <a:t> dash</a:t>
            </a:r>
          </a:p>
          <a:p>
            <a:pPr>
              <a:lnSpc>
                <a:spcPct val="100000"/>
              </a:lnSpc>
              <a:spcBef>
                <a:spcPts val="1400"/>
              </a:spcBef>
            </a:pPr>
            <a:r>
              <a:rPr lang="en-US" sz="2000" dirty="0">
                <a:solidFill>
                  <a:schemeClr val="accent3">
                    <a:lumMod val="25000"/>
                  </a:schemeClr>
                </a:solidFill>
                <a:latin typeface="Abadi"/>
              </a:rPr>
              <a:t>We plotted pie charts showing the total launches by a certain sites</a:t>
            </a:r>
          </a:p>
          <a:p>
            <a:pPr>
              <a:lnSpc>
                <a:spcPct val="100000"/>
              </a:lnSpc>
              <a:spcBef>
                <a:spcPts val="1400"/>
              </a:spcBef>
            </a:pPr>
            <a:r>
              <a:rPr lang="en-US" sz="2000" dirty="0">
                <a:solidFill>
                  <a:schemeClr val="accent3">
                    <a:lumMod val="25000"/>
                  </a:schemeClr>
                </a:solidFill>
                <a:latin typeface="Abadi"/>
              </a:rPr>
              <a:t>We plotted scatter graph showing the relationship with Outcome and Payload Mass (Kg) for the different booster version.</a:t>
            </a:r>
          </a:p>
          <a:p>
            <a:pPr>
              <a:lnSpc>
                <a:spcPct val="100000"/>
              </a:lnSpc>
              <a:spcBef>
                <a:spcPts val="1400"/>
              </a:spcBef>
            </a:pPr>
            <a:r>
              <a:rPr lang="en-US" sz="2000" dirty="0">
                <a:solidFill>
                  <a:schemeClr val="accent3">
                    <a:lumMod val="25000"/>
                  </a:schemeClr>
                </a:solidFill>
                <a:latin typeface="Abadi"/>
              </a:rPr>
              <a:t>The link to the notebook </a:t>
            </a:r>
            <a:r>
              <a:rPr lang="en-US" sz="2000" dirty="0" smtClean="0">
                <a:solidFill>
                  <a:schemeClr val="accent3">
                    <a:lumMod val="25000"/>
                  </a:schemeClr>
                </a:solidFill>
                <a:latin typeface="Abadi"/>
              </a:rPr>
              <a:t>is</a:t>
            </a:r>
          </a:p>
          <a:p>
            <a:pPr marL="0" indent="0">
              <a:lnSpc>
                <a:spcPct val="100000"/>
              </a:lnSpc>
              <a:spcBef>
                <a:spcPts val="1400"/>
              </a:spcBef>
              <a:buNone/>
            </a:pPr>
            <a:r>
              <a:rPr lang="en-US" sz="2000" dirty="0">
                <a:solidFill>
                  <a:schemeClr val="accent3">
                    <a:lumMod val="25000"/>
                  </a:schemeClr>
                </a:solidFill>
                <a:latin typeface="Abadi" panose="020B0604020104020204"/>
              </a:rPr>
              <a:t>https://github.com/Ahmour-Ali/IBM-Data-Science-Capstone/blob/04a28a76cd23c8764a41721e7a95947d597dafe7/Dash.jupyterlite.ipynb</a:t>
            </a: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a:t>
            </a:r>
          </a:p>
          <a:p>
            <a:pPr marL="0" indent="0">
              <a:lnSpc>
                <a:spcPct val="100000"/>
              </a:lnSpc>
              <a:spcBef>
                <a:spcPts val="1400"/>
              </a:spcBef>
              <a:buNone/>
            </a:pPr>
            <a:r>
              <a:rPr lang="en-US" sz="2200" dirty="0">
                <a:solidFill>
                  <a:schemeClr val="accent3">
                    <a:lumMod val="25000"/>
                  </a:schemeClr>
                </a:solidFill>
                <a:latin typeface="Abadi"/>
              </a:rPr>
              <a:t>https://github.com/Ahmour-Ali/IBM-Data-Science-Capstone/blob/e69341e44e3126f0a5c8f1d19a158f9e7e12a8b1/SpaceX_Machine_Learning_Prediction_Part_5.jupyterlite.ipynb</a:t>
            </a: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544932" y="1310640"/>
            <a:ext cx="10592999" cy="5273040"/>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1850763"/>
            <a:ext cx="11476466" cy="22487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325880"/>
            <a:ext cx="10515600" cy="5257800"/>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grater the Payload for the </a:t>
            </a:r>
            <a:r>
              <a:rPr lang="en-US" sz="2200" dirty="0">
                <a:solidFill>
                  <a:schemeClr val="accent3">
                    <a:lumMod val="25000"/>
                  </a:schemeClr>
                </a:solidFill>
                <a:latin typeface="Abadi" panose="020B0604020104020204" pitchFamily="34" charset="0"/>
              </a:rPr>
              <a:t>launch site CCAFS </a:t>
            </a:r>
            <a:r>
              <a:rPr lang="en-US" sz="2200" dirty="0" smtClean="0">
                <a:solidFill>
                  <a:schemeClr val="accent3">
                    <a:lumMod val="25000"/>
                  </a:schemeClr>
                </a:solidFill>
                <a:latin typeface="Abadi" panose="020B0604020104020204" pitchFamily="34" charset="0"/>
              </a:rPr>
              <a:t>LC-40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463097"/>
            <a:ext cx="10058400" cy="19709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1563292"/>
            <a:ext cx="5239522" cy="44622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41634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11" y="3722548"/>
            <a:ext cx="10058400" cy="19740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3391990"/>
            <a:ext cx="10058400" cy="197407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1647665"/>
            <a:ext cx="5239522" cy="42336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4533510"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endParaRPr lang="en-US" sz="2200" dirty="0">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6027811" y="2191590"/>
            <a:ext cx="5096586" cy="3096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3902" y="1380967"/>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used the query </a:t>
            </a:r>
            <a:r>
              <a:rPr lang="en-US" sz="2200" dirty="0" smtClean="0">
                <a:solidFill>
                  <a:schemeClr val="accent3">
                    <a:lumMod val="25000"/>
                  </a:schemeClr>
                </a:solidFill>
                <a:latin typeface="Abadi" panose="020B0604020104020204" pitchFamily="34" charset="0"/>
              </a:rPr>
              <a:t>below </a:t>
            </a:r>
            <a:r>
              <a:rPr lang="en-US" sz="2200" dirty="0">
                <a:solidFill>
                  <a:schemeClr val="accent3">
                    <a:lumMod val="25000"/>
                  </a:schemeClr>
                </a:solidFill>
                <a:latin typeface="Abadi" panose="020B0604020104020204" pitchFamily="34" charset="0"/>
              </a:rPr>
              <a:t>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647022" y="2206289"/>
            <a:ext cx="8761578" cy="42344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918009" y="3073376"/>
            <a:ext cx="7449590" cy="24482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endParaRPr lang="en-US" sz="2400" dirty="0">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913246" y="3031177"/>
            <a:ext cx="7459116" cy="24577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endParaRPr lang="en-US" sz="2400" dirty="0">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532193" y="3347643"/>
            <a:ext cx="8221222" cy="282932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2233" y="1336815"/>
            <a:ext cx="9745589" cy="4351338"/>
          </a:xfrm>
          <a:prstGeom prst="rect">
            <a:avLst/>
          </a:prstGeom>
        </p:spPr>
        <p:txBody>
          <a:bodyPr lIns="91440" tIns="45720" rIns="91440" bIns="45720" anchor="t">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a:t>
            </a:r>
            <a:r>
              <a:rPr lang="en-US" sz="2000" dirty="0" smtClean="0">
                <a:latin typeface="Abadi" panose="020B0604020104020204" pitchFamily="34" charset="0"/>
              </a:rPr>
              <a:t>6000</a:t>
            </a:r>
            <a:endParaRPr lang="en-US" sz="2000" dirty="0">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899967" y="2484542"/>
            <a:ext cx="9450119" cy="33723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2" y="1325880"/>
            <a:ext cx="10515600" cy="510133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buFont typeface="Courier New" panose="02070309020205020404" pitchFamily="49" charset="0"/>
              <a:buChar char="o"/>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Collection through API</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endParaRPr lang="en-US" sz="2400" dirty="0">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2431621" y="3169206"/>
            <a:ext cx="7192379" cy="32580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a:t>
            </a:r>
            <a:r>
              <a:rPr lang="en-US" sz="2400" dirty="0" err="1">
                <a:latin typeface="Abadi" panose="020B0604020104020204" pitchFamily="34" charset="0"/>
              </a:rPr>
              <a:t>subquery</a:t>
            </a:r>
            <a:r>
              <a:rPr lang="en-US" sz="2400" dirty="0">
                <a:latin typeface="Abadi" panose="020B0604020104020204" pitchFamily="34" charset="0"/>
              </a:rPr>
              <a:t>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2326513" y="2272269"/>
            <a:ext cx="6632582" cy="41549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159856" y="3100952"/>
            <a:ext cx="9735909" cy="27816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62552"/>
            <a:ext cx="10515601" cy="4351338"/>
          </a:xfrm>
          <a:prstGeom prst="rect">
            <a:avLst/>
          </a:prstGeom>
        </p:spPr>
        <p:txBody>
          <a:bodyPr lIns="91440" tIns="45720" rIns="91440" bIns="45720" anchor="t"/>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endParaRPr lang="en-US" sz="1800" dirty="0">
              <a:latin typeface="Abadi" panose="020B0604020104020204" pitchFamily="34" charset="0"/>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922411" y="2689588"/>
            <a:ext cx="9897856" cy="38962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932034" y="1380967"/>
            <a:ext cx="9745589" cy="4351338"/>
          </a:xfrm>
          <a:prstGeom prst="rect">
            <a:avLst/>
          </a:prstGeom>
        </p:spPr>
        <p:txBody>
          <a:bodyPr lIns="91440" tIns="45720" rIns="91440" bIns="45720" anchor="t">
            <a:normAutofit/>
          </a:bodyPr>
          <a:lstStyle/>
          <a:p>
            <a:r>
              <a:rPr lang="en-US" sz="2400" dirty="0" smtClean="0"/>
              <a:t>We can see that the </a:t>
            </a:r>
            <a:r>
              <a:rPr lang="en-US" sz="2400" dirty="0" err="1" smtClean="0"/>
              <a:t>SpaceX</a:t>
            </a:r>
            <a:r>
              <a:rPr lang="en-US" sz="2400" dirty="0" smtClean="0"/>
              <a:t> launch Site are in </a:t>
            </a:r>
            <a:r>
              <a:rPr lang="en-US" sz="2400" dirty="0" err="1" smtClean="0"/>
              <a:t>nthe</a:t>
            </a:r>
            <a:r>
              <a:rPr lang="en-US" sz="2400" dirty="0" smtClean="0"/>
              <a:t> United states if America Coast, Florida and California.</a:t>
            </a:r>
            <a:endParaRPr lang="en-US" sz="2400"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584960" y="2088497"/>
            <a:ext cx="8397238" cy="43387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2015498" y="1655318"/>
            <a:ext cx="3009510" cy="536575"/>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Florida Launch Site</a:t>
            </a: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pic>
        <p:nvPicPr>
          <p:cNvPr id="2" name="Picture 1"/>
          <p:cNvPicPr>
            <a:picLocks noChangeAspect="1"/>
          </p:cNvPicPr>
          <p:nvPr/>
        </p:nvPicPr>
        <p:blipFill rotWithShape="1">
          <a:blip r:embed="rId3"/>
          <a:srcRect l="6050"/>
          <a:stretch/>
        </p:blipFill>
        <p:spPr>
          <a:xfrm>
            <a:off x="1663069" y="2167638"/>
            <a:ext cx="3714368" cy="3383280"/>
          </a:xfrm>
          <a:prstGeom prst="rect">
            <a:avLst/>
          </a:prstGeom>
        </p:spPr>
      </p:pic>
      <p:pic>
        <p:nvPicPr>
          <p:cNvPr id="4" name="Picture 3"/>
          <p:cNvPicPr>
            <a:picLocks noChangeAspect="1"/>
          </p:cNvPicPr>
          <p:nvPr/>
        </p:nvPicPr>
        <p:blipFill>
          <a:blip r:embed="rId4"/>
          <a:stretch>
            <a:fillRect/>
          </a:stretch>
        </p:blipFill>
        <p:spPr>
          <a:xfrm>
            <a:off x="6533953" y="2167638"/>
            <a:ext cx="3691611" cy="3383280"/>
          </a:xfrm>
          <a:prstGeom prst="rect">
            <a:avLst/>
          </a:prstGeom>
        </p:spPr>
      </p:pic>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6875003" y="1671421"/>
            <a:ext cx="3009510" cy="5365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a:rPr>
              <a:t>California Launch Site</a:t>
            </a:r>
            <a:endParaRPr lang="en-US" dirty="0">
              <a:solidFill>
                <a:schemeClr val="accent3">
                  <a:lumMod val="25000"/>
                </a:schemeClr>
              </a:solidFill>
            </a:endParaRPr>
          </a:p>
        </p:txBody>
      </p:sp>
      <p:sp>
        <p:nvSpPr>
          <p:cNvPr id="9" name="Content Placeholder 4">
            <a:extLst>
              <a:ext uri="{FF2B5EF4-FFF2-40B4-BE49-F238E27FC236}">
                <a16:creationId xmlns="" xmlns:a16="http://schemas.microsoft.com/office/drawing/2014/main" id="{85D9F803-CDBC-C74C-AF1B-2B5937D1C241}"/>
              </a:ext>
            </a:extLst>
          </p:cNvPr>
          <p:cNvSpPr txBox="1">
            <a:spLocks/>
          </p:cNvSpPr>
          <p:nvPr/>
        </p:nvSpPr>
        <p:spPr>
          <a:xfrm>
            <a:off x="1548132" y="5753850"/>
            <a:ext cx="8959357" cy="53657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a:rPr>
              <a:t>Green marker shows successful launches and Red Marker shows Failure</a:t>
            </a: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Distance to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545298" y="2158649"/>
            <a:ext cx="8735644" cy="40677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1155016" y="5258809"/>
            <a:ext cx="9745589" cy="812483"/>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We can see that KSC LC-39A had the most successful launches from all sites</a:t>
            </a:r>
            <a:endParaRPr lang="en-US" sz="22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0" y="1528310"/>
            <a:ext cx="10058400" cy="33955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325880"/>
            <a:ext cx="10399485"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980618" y="5380729"/>
            <a:ext cx="10551583" cy="6448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a:t>
            </a:r>
            <a:r>
              <a:rPr lang="en-US" sz="2200" dirty="0" smtClean="0">
                <a:solidFill>
                  <a:schemeClr val="accent3">
                    <a:lumMod val="25000"/>
                  </a:schemeClr>
                </a:solidFill>
                <a:latin typeface="Abadi"/>
              </a:rPr>
              <a:t>LC-39A achieved 76.0% success rate while getting 23.1% failure rate.</a:t>
            </a:r>
            <a:endParaRPr lang="en-US" sz="22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18" y="1581153"/>
            <a:ext cx="10058400" cy="33955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10074445" y="6025573"/>
            <a:ext cx="2743200" cy="401638"/>
          </a:xfrm>
        </p:spPr>
        <p:txBody>
          <a:bodyPr/>
          <a:lstStyle/>
          <a:p>
            <a:fld id="{5075537C-CA84-1446-933C-8E9D027F9201}" type="slidenum">
              <a:rPr lang="en-US" smtClean="0"/>
              <a:t>41</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643" y="1306007"/>
            <a:ext cx="8125968" cy="2743200"/>
          </a:xfrm>
          <a:prstGeom prst="rect">
            <a:avLst/>
          </a:prstGeom>
          <a:ln>
            <a:solidFill>
              <a:schemeClr val="tx1"/>
            </a:solidFill>
          </a:ln>
        </p:spPr>
      </p:pic>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4833952" y="1306007"/>
            <a:ext cx="4777349" cy="460375"/>
          </a:xfrm>
          <a:prstGeom prst="rect">
            <a:avLst/>
          </a:prstGeom>
        </p:spPr>
        <p:txBody>
          <a:bodyPr lIns="91440" tIns="45720" rIns="91440" bIns="45720" anchor="t">
            <a:normAutofit/>
          </a:bodyPr>
          <a:lstStyle/>
          <a:p>
            <a:pPr marL="0" indent="0" algn="ctr">
              <a:lnSpc>
                <a:spcPct val="100000"/>
              </a:lnSpc>
              <a:spcBef>
                <a:spcPts val="1400"/>
              </a:spcBef>
              <a:buNone/>
            </a:pPr>
            <a:r>
              <a:rPr lang="en-US" sz="1600" dirty="0" smtClean="0">
                <a:solidFill>
                  <a:schemeClr val="accent3">
                    <a:lumMod val="25000"/>
                  </a:schemeClr>
                </a:solidFill>
                <a:latin typeface="Abadi" panose="020B0604020104020204" pitchFamily="34" charset="0"/>
              </a:rPr>
              <a:t>Low weight Payload 0kg-5000kg</a:t>
            </a:r>
            <a:endParaRPr lang="en-US" sz="1600" dirty="0">
              <a:solidFill>
                <a:schemeClr val="accent3">
                  <a:lumMod val="25000"/>
                </a:schemeClr>
              </a:solidFill>
              <a:latin typeface="Abadi" panose="020B0604020104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643" y="4049207"/>
            <a:ext cx="8125968" cy="2743200"/>
          </a:xfrm>
          <a:prstGeom prst="rect">
            <a:avLst/>
          </a:prstGeom>
          <a:ln>
            <a:solidFill>
              <a:schemeClr val="tx1"/>
            </a:solidFill>
          </a:ln>
        </p:spPr>
      </p:pic>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4833951" y="4064447"/>
            <a:ext cx="4777349" cy="460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600" dirty="0" smtClean="0">
                <a:solidFill>
                  <a:schemeClr val="accent3">
                    <a:lumMod val="25000"/>
                  </a:schemeClr>
                </a:solidFill>
                <a:latin typeface="Abadi" panose="020B0604020104020204" pitchFamily="34" charset="0"/>
              </a:rPr>
              <a:t>Heavy weight Payload 5000kg-10000kg</a:t>
            </a:r>
            <a:endParaRPr lang="en-US" sz="16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85D9F803-CDBC-C74C-AF1B-2B5937D1C241}"/>
              </a:ext>
            </a:extLst>
          </p:cNvPr>
          <p:cNvSpPr txBox="1">
            <a:spLocks/>
          </p:cNvSpPr>
          <p:nvPr/>
        </p:nvSpPr>
        <p:spPr>
          <a:xfrm>
            <a:off x="137160" y="1385319"/>
            <a:ext cx="2910839" cy="23332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solidFill>
                  <a:schemeClr val="accent3">
                    <a:lumMod val="25000"/>
                  </a:schemeClr>
                </a:solidFill>
                <a:latin typeface="Abadi" panose="020B0604020104020204" pitchFamily="34" charset="0"/>
              </a:rPr>
              <a:t>We can see that success rate of Low weight Payload is higher than Heavy weight Payloads</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5394960"/>
            <a:ext cx="10263750" cy="498742"/>
          </a:xfrm>
          <a:prstGeom prst="rect">
            <a:avLst/>
          </a:prstGeom>
        </p:spPr>
        <p:txBody>
          <a:bodyPr vert="horz" lIns="91440" tIns="45720" rIns="91440" bIns="45720" rtlCol="0" anchor="t">
            <a:normAutofit/>
          </a:bodyPr>
          <a:lstStyle/>
          <a:p>
            <a:pPr marL="0" indent="0">
              <a:spcBef>
                <a:spcPts val="1400"/>
              </a:spcBef>
              <a:buNone/>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616756" y="1599966"/>
            <a:ext cx="8440328" cy="33532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417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533132" y="2057400"/>
            <a:ext cx="4363279" cy="36576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47789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 </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4"/>
            <a:ext cx="10515600" cy="47275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a:t>
            </a:r>
            <a:r>
              <a:rPr lang="en-US" sz="2200" dirty="0" smtClean="0">
                <a:solidFill>
                  <a:schemeClr val="accent3">
                    <a:lumMod val="25000"/>
                  </a:schemeClr>
                </a:solidFill>
                <a:latin typeface="Abadi" panose="020B0604020104020204" pitchFamily="34" charset="0"/>
              </a:rPr>
              <a:t>flowcharts</a:t>
            </a:r>
          </a:p>
          <a:p>
            <a:pPr lvl="1" algn="just">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smtClean="0">
                <a:solidFill>
                  <a:schemeClr val="accent3">
                    <a:lumMod val="25000"/>
                  </a:schemeClr>
                </a:solidFill>
                <a:latin typeface="Abadi" panose="020B0604020104020204"/>
              </a:rPr>
              <a:t>Data </a:t>
            </a:r>
            <a:r>
              <a:rPr lang="en-US" sz="2000" dirty="0">
                <a:solidFill>
                  <a:schemeClr val="accent3">
                    <a:lumMod val="25000"/>
                  </a:schemeClr>
                </a:solidFill>
                <a:latin typeface="Abadi" panose="020B0604020104020204"/>
              </a:rPr>
              <a:t>collection with </a:t>
            </a:r>
            <a:r>
              <a:rPr lang="en-US" sz="2000" dirty="0" err="1">
                <a:solidFill>
                  <a:schemeClr val="accent3">
                    <a:lumMod val="25000"/>
                  </a:schemeClr>
                </a:solidFill>
                <a:latin typeface="Abadi" panose="020B0604020104020204"/>
              </a:rPr>
              <a:t>SpaceX</a:t>
            </a:r>
            <a:r>
              <a:rPr lang="en-US" sz="2000" dirty="0">
                <a:solidFill>
                  <a:schemeClr val="accent3">
                    <a:lumMod val="25000"/>
                  </a:schemeClr>
                </a:solidFill>
                <a:latin typeface="Abadi"/>
              </a:rPr>
              <a:t> REST calls using key phrases and flowcharts</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err="1" smtClean="0">
                <a:solidFill>
                  <a:schemeClr val="accent3">
                    <a:lumMod val="25000"/>
                  </a:schemeClr>
                </a:solidFill>
                <a:latin typeface="Abadi" panose="020B0604020104020204"/>
              </a:rPr>
              <a:t>GitHub</a:t>
            </a:r>
            <a:r>
              <a:rPr lang="en-US" sz="2000" dirty="0" smtClean="0">
                <a:solidFill>
                  <a:schemeClr val="accent3">
                    <a:lumMod val="25000"/>
                  </a:schemeClr>
                </a:solidFill>
                <a:latin typeface="Abadi" panose="020B0604020104020204"/>
              </a:rPr>
              <a:t> </a:t>
            </a:r>
            <a:r>
              <a:rPr lang="en-US" sz="2000" dirty="0">
                <a:solidFill>
                  <a:schemeClr val="accent3">
                    <a:lumMod val="25000"/>
                  </a:schemeClr>
                </a:solidFill>
                <a:latin typeface="Abadi" panose="020B0604020104020204"/>
              </a:rPr>
              <a:t>URL of the completed </a:t>
            </a:r>
            <a:r>
              <a:rPr lang="en-US" sz="2000" dirty="0" err="1">
                <a:solidFill>
                  <a:schemeClr val="accent3">
                    <a:lumMod val="25000"/>
                  </a:schemeClr>
                </a:solidFill>
                <a:latin typeface="Abadi" panose="020B0604020104020204"/>
              </a:rPr>
              <a:t>SpaceX</a:t>
            </a:r>
            <a:r>
              <a:rPr lang="en-US" sz="2000" dirty="0">
                <a:solidFill>
                  <a:schemeClr val="accent3">
                    <a:lumMod val="25000"/>
                  </a:schemeClr>
                </a:solidFill>
                <a:latin typeface="Abadi" panose="020B0604020104020204"/>
              </a:rPr>
              <a:t> API calls </a:t>
            </a:r>
            <a:r>
              <a:rPr lang="en-US" sz="2000" dirty="0" smtClean="0">
                <a:solidFill>
                  <a:schemeClr val="accent3">
                    <a:lumMod val="25000"/>
                  </a:schemeClr>
                </a:solidFill>
                <a:latin typeface="Abadi" panose="020B0604020104020204"/>
              </a:rPr>
              <a:t>notebook: </a:t>
            </a:r>
            <a:r>
              <a:rPr lang="en-US" sz="2000" dirty="0" smtClean="0">
                <a:latin typeface="Abadi" panose="020B0604020104020204"/>
              </a:rPr>
              <a:t>https</a:t>
            </a:r>
            <a:r>
              <a:rPr lang="en-US" sz="2000" dirty="0">
                <a:latin typeface="Abadi" panose="020B0604020104020204"/>
              </a:rPr>
              <a:t>://github.com/Ahmour-Ali/IBM-Data-Science-Capstone/blob/dc60afe62ceb59e7ab020629ff4842cf7186403e/jupyter-labs-spacex-data-collection-api.ipynb</a:t>
            </a: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571919" y="2026919"/>
            <a:ext cx="6056358" cy="38847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Abadi"/>
              </a:rPr>
              <a:t>Web </a:t>
            </a:r>
            <a:r>
              <a:rPr lang="en-US" sz="2000" dirty="0">
                <a:solidFill>
                  <a:schemeClr val="accent3">
                    <a:lumMod val="25000"/>
                  </a:schemeClr>
                </a:solidFill>
                <a:latin typeface="Abadi"/>
              </a:rPr>
              <a:t>scraping process using key phrases and flowcharts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err="1" smtClean="0">
                <a:solidFill>
                  <a:schemeClr val="accent3">
                    <a:lumMod val="25000"/>
                  </a:schemeClr>
                </a:solidFill>
                <a:latin typeface="Abadi" panose="020B0604020104020204" pitchFamily="34" charset="0"/>
              </a:rPr>
              <a:t>GitHub</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URL of the completed web scraping notebook, as an external reference and peer-review </a:t>
            </a:r>
            <a:r>
              <a:rPr lang="en-US" sz="20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https</a:t>
            </a:r>
            <a:r>
              <a:rPr lang="en-US" sz="2000" dirty="0">
                <a:solidFill>
                  <a:schemeClr val="accent3">
                    <a:lumMod val="25000"/>
                  </a:schemeClr>
                </a:solidFill>
                <a:latin typeface="Abadi" panose="020B0604020104020204" pitchFamily="34" charset="0"/>
              </a:rPr>
              <a:t>://github.com/Ahmour-Ali/IBM-Data-Science-Capstone/blob/15a2013c0c063fd710cc37f49e9b602edc9819d3/jupyter-labs-webscraping.ipynb</a:t>
            </a: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5520054" y="1792288"/>
            <a:ext cx="5937918" cy="40808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556</TotalTime>
  <Words>1699</Words>
  <Application>Microsoft Office PowerPoint</Application>
  <PresentationFormat>Widescreen</PresentationFormat>
  <Paragraphs>229</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AHMAR</cp:lastModifiedBy>
  <cp:revision>245</cp:revision>
  <dcterms:created xsi:type="dcterms:W3CDTF">2021-04-29T18:58:34Z</dcterms:created>
  <dcterms:modified xsi:type="dcterms:W3CDTF">2024-01-28T17:18:16Z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